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Oswal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23" roundtripDataSignature="AMtx7mjLK+AtVznwTWiX/lSbrBWAP9hr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22" Type="http://schemas.openxmlformats.org/officeDocument/2006/relationships/font" Target="fonts/Oswald-bold.fntdata"/><Relationship Id="rId10" Type="http://schemas.openxmlformats.org/officeDocument/2006/relationships/slide" Target="slides/slide5.xml"/><Relationship Id="rId21" Type="http://schemas.openxmlformats.org/officeDocument/2006/relationships/font" Target="fonts/Oswald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1.xml"/><Relationship Id="rId18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20dcc0c0f3_1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400"/>
          </a:p>
        </p:txBody>
      </p:sp>
      <p:sp>
        <p:nvSpPr>
          <p:cNvPr id="233" name="Google Shape;233;g320dcc0c0f3_11_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6886252dbf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4" name="Google Shape;254;g26886252dbf_0_13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19df7fcb64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2" name="Google Shape;102;g319df7fcb64_0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19df7fcb64_0_1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g319df7fcb64_0_1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20dcc0c0f3_1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320dcc0c0f3_13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20dcc0c0f3_7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400"/>
          </a:p>
        </p:txBody>
      </p:sp>
      <p:sp>
        <p:nvSpPr>
          <p:cNvPr id="162" name="Google Shape;162;g320dcc0c0f3_7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1ee1446e1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g31ee1446e13_0_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4b4023530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4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g34b4023530e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19df7fcb64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1" sz="14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g319df7fcb64_0_2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19df7fcb64_0_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4" name="Google Shape;224;g319df7fcb64_0_3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5"/>
          <p:cNvSpPr txBox="1"/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5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4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44"/>
          <p:cNvSpPr txBox="1"/>
          <p:nvPr>
            <p:ph idx="1" type="body"/>
          </p:nvPr>
        </p:nvSpPr>
        <p:spPr>
          <a:xfrm rot="5400000">
            <a:off x="2874764" y="-1217413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4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4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45"/>
          <p:cNvSpPr txBox="1"/>
          <p:nvPr>
            <p:ph type="title"/>
          </p:nvPr>
        </p:nvSpPr>
        <p:spPr>
          <a:xfrm rot="5400000">
            <a:off x="6012656" y="771525"/>
            <a:ext cx="3290888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5"/>
          <p:cNvSpPr txBox="1"/>
          <p:nvPr>
            <p:ph idx="1" type="body"/>
          </p:nvPr>
        </p:nvSpPr>
        <p:spPr>
          <a:xfrm rot="5400000">
            <a:off x="1821656" y="-1209675"/>
            <a:ext cx="3290888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4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4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6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6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7"/>
          <p:cNvSpPr txBox="1"/>
          <p:nvPr>
            <p:ph type="title"/>
          </p:nvPr>
        </p:nvSpPr>
        <p:spPr>
          <a:xfrm>
            <a:off x="722313" y="3305176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7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37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37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3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8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8"/>
          <p:cNvSpPr txBox="1"/>
          <p:nvPr>
            <p:ph idx="1" type="body"/>
          </p:nvPr>
        </p:nvSpPr>
        <p:spPr>
          <a:xfrm>
            <a:off x="457200" y="900113"/>
            <a:ext cx="4038600" cy="2545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38"/>
          <p:cNvSpPr txBox="1"/>
          <p:nvPr>
            <p:ph idx="2" type="body"/>
          </p:nvPr>
        </p:nvSpPr>
        <p:spPr>
          <a:xfrm>
            <a:off x="4648200" y="900113"/>
            <a:ext cx="4038600" cy="2545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38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8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9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9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9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39"/>
          <p:cNvSpPr txBox="1"/>
          <p:nvPr>
            <p:ph idx="3" type="body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9"/>
          <p:cNvSpPr txBox="1"/>
          <p:nvPr>
            <p:ph idx="4" type="body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3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0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2"/>
          <p:cNvSpPr txBox="1"/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2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42"/>
          <p:cNvSpPr txBox="1"/>
          <p:nvPr>
            <p:ph idx="2" type="body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2" name="Google Shape;62;p4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43"/>
          <p:cNvSpPr txBox="1"/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43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43"/>
          <p:cNvSpPr txBox="1"/>
          <p:nvPr>
            <p:ph idx="1" type="body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9" name="Google Shape;69;p4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4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4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4"/>
          <p:cNvSpPr txBox="1"/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4"/>
          <p:cNvSpPr txBox="1"/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lnSpc>
                <a:spcPct val="100000"/>
              </a:lnSpc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hyperlink" Target="https://drive.google.com/drive/folders/1D4K7g9a_6VNufGHpjo4AIJ_SSlEsi_mg" TargetMode="External"/><Relationship Id="rId10" Type="http://schemas.openxmlformats.org/officeDocument/2006/relationships/hyperlink" Target="https://drive.google.com/drive/folders/1D4K7g9a_6VNufGHpjo4AIJ_SSlEsi_mg" TargetMode="External"/><Relationship Id="rId13" Type="http://schemas.openxmlformats.org/officeDocument/2006/relationships/image" Target="../media/image3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.jpg"/><Relationship Id="rId9" Type="http://schemas.openxmlformats.org/officeDocument/2006/relationships/hyperlink" Target="https://github.com/madanbaduwal/polyp-segmentation" TargetMode="External"/><Relationship Id="rId5" Type="http://schemas.openxmlformats.org/officeDocument/2006/relationships/image" Target="../media/image4.png"/><Relationship Id="rId6" Type="http://schemas.openxmlformats.org/officeDocument/2006/relationships/hyperlink" Target="https://madanbaduwal.github.io/polyp-seg/static/pdf/Polyp_Segmentation_Paper.pdf" TargetMode="External"/><Relationship Id="rId7" Type="http://schemas.openxmlformats.org/officeDocument/2006/relationships/hyperlink" Target="https://madanbaduwal.github.io/polyp-seg/static/pdf/Polyp_Segmentation_Paper.pdf" TargetMode="External"/><Relationship Id="rId8" Type="http://schemas.openxmlformats.org/officeDocument/2006/relationships/hyperlink" Target="https://github.com/madanbaduwal/polyp-segmentation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7.png"/><Relationship Id="rId5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jpg"/><Relationship Id="rId4" Type="http://schemas.openxmlformats.org/officeDocument/2006/relationships/image" Target="../media/image1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457625" y="1138675"/>
            <a:ext cx="8256900" cy="14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lang="en-US" sz="3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Hybrid(Transformer+CNN)-based Polyp Segmentation</a:t>
            </a:r>
            <a:endParaRPr b="0" i="0" sz="3000" u="none" cap="none" strike="noStrike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9" name="Google Shape;8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87975" y="2364700"/>
            <a:ext cx="1008000" cy="1008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90" name="Google Shape;90;p1"/>
          <p:cNvSpPr txBox="1"/>
          <p:nvPr/>
        </p:nvSpPr>
        <p:spPr>
          <a:xfrm>
            <a:off x="3807250" y="3483100"/>
            <a:ext cx="1289400" cy="3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US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Madan Baduwal</a:t>
            </a:r>
            <a:endParaRPr b="1" i="0" sz="1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"/>
          <p:cNvSpPr/>
          <p:nvPr/>
        </p:nvSpPr>
        <p:spPr>
          <a:xfrm>
            <a:off x="2962950" y="4455275"/>
            <a:ext cx="833100" cy="282600"/>
          </a:xfrm>
          <a:prstGeom prst="roundRect">
            <a:avLst>
              <a:gd fmla="val 48708" name="adj"/>
            </a:avLst>
          </a:prstGeom>
          <a:solidFill>
            <a:srgbClr val="3A3A3A"/>
          </a:solidFill>
          <a:ln cap="flat" cmpd="sng" w="9525">
            <a:solidFill>
              <a:srgbClr val="3A3A3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A3A3A"/>
              </a:solidFill>
              <a:highlight>
                <a:srgbClr val="0D0D0D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60600" y="4498025"/>
            <a:ext cx="197100" cy="1971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">
            <a:hlinkClick r:id="rId6"/>
          </p:cNvPr>
          <p:cNvSpPr txBox="1"/>
          <p:nvPr/>
        </p:nvSpPr>
        <p:spPr>
          <a:xfrm>
            <a:off x="3209250" y="4516475"/>
            <a:ext cx="521700" cy="1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Paper</a:t>
            </a:r>
            <a:endParaRPr b="0" i="0" sz="1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/>
          <p:nvPr/>
        </p:nvSpPr>
        <p:spPr>
          <a:xfrm>
            <a:off x="4035400" y="4455275"/>
            <a:ext cx="833100" cy="282600"/>
          </a:xfrm>
          <a:prstGeom prst="roundRect">
            <a:avLst>
              <a:gd fmla="val 48708" name="adj"/>
            </a:avLst>
          </a:prstGeom>
          <a:solidFill>
            <a:srgbClr val="3A3A3A"/>
          </a:solidFill>
          <a:ln cap="flat" cmpd="sng" w="9525">
            <a:solidFill>
              <a:srgbClr val="3A3A3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A3A3A"/>
              </a:solidFill>
              <a:highlight>
                <a:srgbClr val="0D0D0D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">
            <a:hlinkClick r:id="rId8"/>
          </p:cNvPr>
          <p:cNvSpPr txBox="1"/>
          <p:nvPr/>
        </p:nvSpPr>
        <p:spPr>
          <a:xfrm>
            <a:off x="4281700" y="4516475"/>
            <a:ext cx="521700" cy="1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Code</a:t>
            </a:r>
            <a:endParaRPr b="0" i="0" sz="1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"/>
          <p:cNvSpPr/>
          <p:nvPr/>
        </p:nvSpPr>
        <p:spPr>
          <a:xfrm>
            <a:off x="5057125" y="4455275"/>
            <a:ext cx="833100" cy="282600"/>
          </a:xfrm>
          <a:prstGeom prst="roundRect">
            <a:avLst>
              <a:gd fmla="val 48708" name="adj"/>
            </a:avLst>
          </a:prstGeom>
          <a:solidFill>
            <a:srgbClr val="3A3A3A"/>
          </a:solidFill>
          <a:ln cap="flat" cmpd="sng" w="9525">
            <a:solidFill>
              <a:srgbClr val="3A3A3A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3A3A3A"/>
              </a:solidFill>
              <a:highlight>
                <a:srgbClr val="0D0D0D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">
            <a:hlinkClick r:id="rId10"/>
          </p:cNvPr>
          <p:cNvSpPr txBox="1"/>
          <p:nvPr/>
        </p:nvSpPr>
        <p:spPr>
          <a:xfrm>
            <a:off x="5303425" y="4516475"/>
            <a:ext cx="521700" cy="16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lt1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11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Data</a:t>
            </a:r>
            <a:endParaRPr b="0" i="0" sz="1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8" name="Google Shape;98;p1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4064937" y="4455279"/>
            <a:ext cx="282600" cy="28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5107849" y="4475224"/>
            <a:ext cx="242700" cy="24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20dcc0c0f3_11_26"/>
          <p:cNvSpPr/>
          <p:nvPr/>
        </p:nvSpPr>
        <p:spPr>
          <a:xfrm>
            <a:off x="0" y="326707"/>
            <a:ext cx="152400" cy="492300"/>
          </a:xfrm>
          <a:prstGeom prst="rect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g320dcc0c0f3_11_26"/>
          <p:cNvSpPr/>
          <p:nvPr/>
        </p:nvSpPr>
        <p:spPr>
          <a:xfrm>
            <a:off x="451900" y="1166563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g320dcc0c0f3_11_26"/>
          <p:cNvSpPr txBox="1"/>
          <p:nvPr/>
        </p:nvSpPr>
        <p:spPr>
          <a:xfrm>
            <a:off x="1023650" y="1166575"/>
            <a:ext cx="6840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Introduced a </a:t>
            </a:r>
            <a:r>
              <a:rPr lang="en-US" sz="1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Hybrid(Transformer + CNN)</a:t>
            </a:r>
            <a:r>
              <a:rPr b="0" i="0" lang="en-US" sz="11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, a real time polyp segmentation method</a:t>
            </a:r>
            <a:endParaRPr b="0" i="0" sz="11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38" name="Google Shape;238;g320dcc0c0f3_11_26"/>
          <p:cNvSpPr/>
          <p:nvPr/>
        </p:nvSpPr>
        <p:spPr>
          <a:xfrm rot="10800000">
            <a:off x="8564662" y="827"/>
            <a:ext cx="585000" cy="572100"/>
          </a:xfrm>
          <a:prstGeom prst="rtTriangle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g320dcc0c0f3_11_26"/>
          <p:cNvSpPr txBox="1"/>
          <p:nvPr/>
        </p:nvSpPr>
        <p:spPr>
          <a:xfrm>
            <a:off x="247625" y="370725"/>
            <a:ext cx="822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2000" u="none" cap="none" strike="noStrike">
                <a:solidFill>
                  <a:srgbClr val="3A3A3A"/>
                </a:solidFill>
                <a:latin typeface="Oswald"/>
                <a:ea typeface="Oswald"/>
                <a:cs typeface="Oswald"/>
                <a:sym typeface="Oswald"/>
              </a:rPr>
              <a:t>POLYP SEGMENTATION  | CONCLUSION</a:t>
            </a:r>
            <a:endParaRPr b="1" i="0" sz="30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g320dcc0c0f3_11_26"/>
          <p:cNvSpPr/>
          <p:nvPr/>
        </p:nvSpPr>
        <p:spPr>
          <a:xfrm>
            <a:off x="451900" y="1598290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g320dcc0c0f3_11_26"/>
          <p:cNvSpPr txBox="1"/>
          <p:nvPr/>
        </p:nvSpPr>
        <p:spPr>
          <a:xfrm>
            <a:off x="1023650" y="1598300"/>
            <a:ext cx="64917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Utilized swin vision transformer backbone for efficient feature extraction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2" name="Google Shape;242;g320dcc0c0f3_11_26"/>
          <p:cNvSpPr/>
          <p:nvPr/>
        </p:nvSpPr>
        <p:spPr>
          <a:xfrm>
            <a:off x="451900" y="2030025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g320dcc0c0f3_11_26"/>
          <p:cNvSpPr txBox="1"/>
          <p:nvPr/>
        </p:nvSpPr>
        <p:spPr>
          <a:xfrm>
            <a:off x="1023650" y="2030025"/>
            <a:ext cx="6840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Achieved top performance metrics: </a:t>
            </a:r>
            <a:r>
              <a:rPr lang="en-US" sz="1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Accuracy and Recall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4" name="Google Shape;244;g320dcc0c0f3_11_26"/>
          <p:cNvSpPr/>
          <p:nvPr/>
        </p:nvSpPr>
        <p:spPr>
          <a:xfrm>
            <a:off x="451900" y="2461728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g320dcc0c0f3_11_26"/>
          <p:cNvSpPr txBox="1"/>
          <p:nvPr/>
        </p:nvSpPr>
        <p:spPr>
          <a:xfrm>
            <a:off x="1023650" y="2461725"/>
            <a:ext cx="7095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Enable applications in colonoscopy for detecting challenging polyps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6" name="Google Shape;246;g320dcc0c0f3_11_26"/>
          <p:cNvSpPr/>
          <p:nvPr/>
        </p:nvSpPr>
        <p:spPr>
          <a:xfrm>
            <a:off x="451900" y="2893461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320dcc0c0f3_11_26"/>
          <p:cNvSpPr txBox="1"/>
          <p:nvPr/>
        </p:nvSpPr>
        <p:spPr>
          <a:xfrm>
            <a:off x="1023650" y="2893475"/>
            <a:ext cx="6840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Enable applications in colonoscopy for ensuring completeness of polyp resection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8" name="Google Shape;248;g320dcc0c0f3_11_26"/>
          <p:cNvSpPr/>
          <p:nvPr/>
        </p:nvSpPr>
        <p:spPr>
          <a:xfrm>
            <a:off x="451900" y="3325189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g320dcc0c0f3_11_26"/>
          <p:cNvSpPr txBox="1"/>
          <p:nvPr/>
        </p:nvSpPr>
        <p:spPr>
          <a:xfrm>
            <a:off x="1023650" y="3325200"/>
            <a:ext cx="6666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Potential applications in medical fields like diabetic foot care(early detection of neuropathy and ulcer susceptibility)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50" name="Google Shape;250;g320dcc0c0f3_11_26"/>
          <p:cNvSpPr/>
          <p:nvPr/>
        </p:nvSpPr>
        <p:spPr>
          <a:xfrm>
            <a:off x="451900" y="3730628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g320dcc0c0f3_11_26"/>
          <p:cNvSpPr txBox="1"/>
          <p:nvPr/>
        </p:nvSpPr>
        <p:spPr>
          <a:xfrm>
            <a:off x="1023650" y="3730625"/>
            <a:ext cx="6141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Potential applications in medical fields like ot cartilage quality assessment during surgeries like arthroscopy or knee arthroplasty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26886252dbf_0_135"/>
          <p:cNvSpPr txBox="1"/>
          <p:nvPr/>
        </p:nvSpPr>
        <p:spPr>
          <a:xfrm>
            <a:off x="579943" y="2130014"/>
            <a:ext cx="7630500" cy="11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Arial"/>
              <a:buNone/>
            </a:pPr>
            <a:r>
              <a:rPr b="0" i="0" lang="en-US" sz="34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19df7fcb64_0_82"/>
          <p:cNvSpPr/>
          <p:nvPr/>
        </p:nvSpPr>
        <p:spPr>
          <a:xfrm>
            <a:off x="0" y="326707"/>
            <a:ext cx="152400" cy="492300"/>
          </a:xfrm>
          <a:prstGeom prst="rect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g319df7fcb64_0_82"/>
          <p:cNvSpPr txBox="1"/>
          <p:nvPr/>
        </p:nvSpPr>
        <p:spPr>
          <a:xfrm>
            <a:off x="342900" y="418800"/>
            <a:ext cx="731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2000" u="none" cap="none" strike="noStrike">
                <a:solidFill>
                  <a:srgbClr val="3A3A3A"/>
                </a:solidFill>
                <a:latin typeface="Oswald"/>
                <a:ea typeface="Oswald"/>
                <a:cs typeface="Oswald"/>
                <a:sym typeface="Oswald"/>
              </a:rPr>
              <a:t>POLYP SEGMENTATION | INTRODUCTION</a:t>
            </a:r>
            <a:endParaRPr b="0" i="0" sz="1900" u="none" cap="none" strike="noStrike">
              <a:solidFill>
                <a:srgbClr val="3A3A3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" name="Google Shape;106;g319df7fcb64_0_82"/>
          <p:cNvSpPr/>
          <p:nvPr/>
        </p:nvSpPr>
        <p:spPr>
          <a:xfrm rot="10800000">
            <a:off x="8564662" y="827"/>
            <a:ext cx="585000" cy="572100"/>
          </a:xfrm>
          <a:prstGeom prst="rtTriangle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7" name="Google Shape;107;g319df7fcb64_0_82"/>
          <p:cNvPicPr preferRelativeResize="0"/>
          <p:nvPr/>
        </p:nvPicPr>
        <p:blipFill rotWithShape="1">
          <a:blip r:embed="rId3">
            <a:alphaModFix/>
          </a:blip>
          <a:srcRect b="0" l="0" r="72874" t="0"/>
          <a:stretch/>
        </p:blipFill>
        <p:spPr>
          <a:xfrm>
            <a:off x="188625" y="1616150"/>
            <a:ext cx="2397624" cy="197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g319df7fcb64_0_82"/>
          <p:cNvPicPr preferRelativeResize="0"/>
          <p:nvPr/>
        </p:nvPicPr>
        <p:blipFill rotWithShape="1">
          <a:blip r:embed="rId3">
            <a:alphaModFix/>
          </a:blip>
          <a:srcRect b="0" l="27092" r="31548" t="0"/>
          <a:stretch/>
        </p:blipFill>
        <p:spPr>
          <a:xfrm>
            <a:off x="2586250" y="1638788"/>
            <a:ext cx="3571574" cy="192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g319df7fcb64_0_82"/>
          <p:cNvPicPr preferRelativeResize="0"/>
          <p:nvPr/>
        </p:nvPicPr>
        <p:blipFill rotWithShape="1">
          <a:blip r:embed="rId3">
            <a:alphaModFix/>
          </a:blip>
          <a:srcRect b="0" l="68608" r="0" t="0"/>
          <a:stretch/>
        </p:blipFill>
        <p:spPr>
          <a:xfrm>
            <a:off x="6215775" y="1732625"/>
            <a:ext cx="2870374" cy="204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19df7fcb64_0_165"/>
          <p:cNvSpPr/>
          <p:nvPr/>
        </p:nvSpPr>
        <p:spPr>
          <a:xfrm>
            <a:off x="0" y="326707"/>
            <a:ext cx="152400" cy="492300"/>
          </a:xfrm>
          <a:prstGeom prst="rect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g319df7fcb64_0_165"/>
          <p:cNvSpPr/>
          <p:nvPr/>
        </p:nvSpPr>
        <p:spPr>
          <a:xfrm>
            <a:off x="393950" y="1856888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g319df7fcb64_0_165"/>
          <p:cNvSpPr txBox="1"/>
          <p:nvPr/>
        </p:nvSpPr>
        <p:spPr>
          <a:xfrm>
            <a:off x="965700" y="1856888"/>
            <a:ext cx="2247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Low Contrast and Subtle Visual Cues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17" name="Google Shape;117;g319df7fcb64_0_165"/>
          <p:cNvSpPr/>
          <p:nvPr/>
        </p:nvSpPr>
        <p:spPr>
          <a:xfrm rot="10800000">
            <a:off x="8564662" y="827"/>
            <a:ext cx="585000" cy="572100"/>
          </a:xfrm>
          <a:prstGeom prst="rtTriangle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g319df7fcb64_0_165"/>
          <p:cNvSpPr txBox="1"/>
          <p:nvPr/>
        </p:nvSpPr>
        <p:spPr>
          <a:xfrm>
            <a:off x="247625" y="370725"/>
            <a:ext cx="822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2000" u="none" cap="none" strike="noStrike">
                <a:solidFill>
                  <a:srgbClr val="3A3A3A"/>
                </a:solidFill>
                <a:latin typeface="Oswald"/>
                <a:ea typeface="Oswald"/>
                <a:cs typeface="Oswald"/>
                <a:sym typeface="Oswald"/>
              </a:rPr>
              <a:t>POLYP SEGMENTATION  | CHALLENGES AND SOLUTIONS</a:t>
            </a:r>
            <a:endParaRPr b="0" i="0" sz="2000" u="none" cap="none" strike="noStrike">
              <a:solidFill>
                <a:srgbClr val="3A3A3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A3A3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A3A3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3A3A3A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19" name="Google Shape;119;g319df7fcb64_0_165"/>
          <p:cNvCxnSpPr/>
          <p:nvPr/>
        </p:nvCxnSpPr>
        <p:spPr>
          <a:xfrm>
            <a:off x="4033788" y="941625"/>
            <a:ext cx="28800" cy="38340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0" name="Google Shape;120;g319df7fcb64_0_165"/>
          <p:cNvSpPr/>
          <p:nvPr/>
        </p:nvSpPr>
        <p:spPr>
          <a:xfrm>
            <a:off x="393950" y="2288615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g319df7fcb64_0_165"/>
          <p:cNvSpPr txBox="1"/>
          <p:nvPr/>
        </p:nvSpPr>
        <p:spPr>
          <a:xfrm>
            <a:off x="965700" y="2288613"/>
            <a:ext cx="2400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High Variability in Anatomy and Pathology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2" name="Google Shape;122;g319df7fcb64_0_165"/>
          <p:cNvSpPr/>
          <p:nvPr/>
        </p:nvSpPr>
        <p:spPr>
          <a:xfrm>
            <a:off x="393950" y="2720350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319df7fcb64_0_165"/>
          <p:cNvSpPr txBox="1"/>
          <p:nvPr/>
        </p:nvSpPr>
        <p:spPr>
          <a:xfrm>
            <a:off x="965700" y="2720350"/>
            <a:ext cx="192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Small, Specific target Areas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4" name="Google Shape;124;g319df7fcb64_0_165"/>
          <p:cNvSpPr/>
          <p:nvPr/>
        </p:nvSpPr>
        <p:spPr>
          <a:xfrm>
            <a:off x="393950" y="3152053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5" name="Google Shape;125;g319df7fcb64_0_165"/>
          <p:cNvSpPr txBox="1"/>
          <p:nvPr/>
        </p:nvSpPr>
        <p:spPr>
          <a:xfrm>
            <a:off x="965700" y="3152053"/>
            <a:ext cx="192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Class Imbalance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" name="Google Shape;126;g319df7fcb64_0_165"/>
          <p:cNvSpPr/>
          <p:nvPr/>
        </p:nvSpPr>
        <p:spPr>
          <a:xfrm>
            <a:off x="393950" y="3583786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g319df7fcb64_0_165"/>
          <p:cNvSpPr txBox="1"/>
          <p:nvPr/>
        </p:nvSpPr>
        <p:spPr>
          <a:xfrm>
            <a:off x="965700" y="3583788"/>
            <a:ext cx="2320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Lack of Large, Annotated Dataset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8" name="Google Shape;128;g319df7fcb64_0_165"/>
          <p:cNvSpPr/>
          <p:nvPr/>
        </p:nvSpPr>
        <p:spPr>
          <a:xfrm>
            <a:off x="393950" y="4015514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g319df7fcb64_0_165"/>
          <p:cNvSpPr txBox="1"/>
          <p:nvPr/>
        </p:nvSpPr>
        <p:spPr>
          <a:xfrm>
            <a:off x="965700" y="4015514"/>
            <a:ext cx="192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Occlusions and artifacts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0" name="Google Shape;130;g319df7fcb64_0_165"/>
          <p:cNvSpPr txBox="1"/>
          <p:nvPr/>
        </p:nvSpPr>
        <p:spPr>
          <a:xfrm>
            <a:off x="965700" y="4420953"/>
            <a:ext cx="192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319df7fcb64_0_165"/>
          <p:cNvSpPr/>
          <p:nvPr/>
        </p:nvSpPr>
        <p:spPr>
          <a:xfrm>
            <a:off x="4390325" y="1867763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g319df7fcb64_0_165"/>
          <p:cNvSpPr txBox="1"/>
          <p:nvPr/>
        </p:nvSpPr>
        <p:spPr>
          <a:xfrm>
            <a:off x="4962075" y="1867775"/>
            <a:ext cx="390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Hybrid Models with Deep Learning and Medical Knowledge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3" name="Google Shape;133;g319df7fcb64_0_165"/>
          <p:cNvSpPr/>
          <p:nvPr/>
        </p:nvSpPr>
        <p:spPr>
          <a:xfrm>
            <a:off x="4390325" y="3186940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319df7fcb64_0_165"/>
          <p:cNvSpPr txBox="1"/>
          <p:nvPr/>
        </p:nvSpPr>
        <p:spPr>
          <a:xfrm>
            <a:off x="4962075" y="3186950"/>
            <a:ext cx="3254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Use of Hybrid(Transformer-</a:t>
            </a:r>
            <a:r>
              <a:rPr lang="en-US" sz="1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CNN)</a:t>
            </a: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Models(ours)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5" name="Google Shape;135;g319df7fcb64_0_165"/>
          <p:cNvSpPr/>
          <p:nvPr/>
        </p:nvSpPr>
        <p:spPr>
          <a:xfrm>
            <a:off x="4390325" y="2731225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g319df7fcb64_0_165"/>
          <p:cNvSpPr txBox="1"/>
          <p:nvPr/>
        </p:nvSpPr>
        <p:spPr>
          <a:xfrm>
            <a:off x="4962075" y="2731225"/>
            <a:ext cx="2970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Active learning to Expand Dataset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7" name="Google Shape;137;g319df7fcb64_0_165"/>
          <p:cNvSpPr/>
          <p:nvPr/>
        </p:nvSpPr>
        <p:spPr>
          <a:xfrm>
            <a:off x="4390325" y="2275503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g319df7fcb64_0_165"/>
          <p:cNvSpPr txBox="1"/>
          <p:nvPr/>
        </p:nvSpPr>
        <p:spPr>
          <a:xfrm>
            <a:off x="4962075" y="2275500"/>
            <a:ext cx="22887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AutoML and Hyperparameter Tuning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9" name="Google Shape;139;g319df7fcb64_0_165"/>
          <p:cNvSpPr txBox="1"/>
          <p:nvPr/>
        </p:nvSpPr>
        <p:spPr>
          <a:xfrm>
            <a:off x="4297400" y="1193250"/>
            <a:ext cx="31596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SOLUTIONS</a:t>
            </a:r>
            <a:endParaRPr b="0" i="0" sz="2000" u="none" cap="none" strike="noStrike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0" name="Google Shape;140;g319df7fcb64_0_165"/>
          <p:cNvSpPr txBox="1"/>
          <p:nvPr/>
        </p:nvSpPr>
        <p:spPr>
          <a:xfrm>
            <a:off x="639400" y="1193250"/>
            <a:ext cx="3159600" cy="3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rPr>
              <a:t>CHALLENGES</a:t>
            </a:r>
            <a:endParaRPr b="0" i="0" sz="2000" u="none" cap="none" strike="noStrike">
              <a:solidFill>
                <a:srgbClr val="43434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20dcc0c0f3_13_5"/>
          <p:cNvSpPr/>
          <p:nvPr/>
        </p:nvSpPr>
        <p:spPr>
          <a:xfrm>
            <a:off x="0" y="326707"/>
            <a:ext cx="152400" cy="492300"/>
          </a:xfrm>
          <a:prstGeom prst="rect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g320dcc0c0f3_13_5"/>
          <p:cNvSpPr/>
          <p:nvPr/>
        </p:nvSpPr>
        <p:spPr>
          <a:xfrm>
            <a:off x="611275" y="1202788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g320dcc0c0f3_13_5"/>
          <p:cNvSpPr txBox="1"/>
          <p:nvPr/>
        </p:nvSpPr>
        <p:spPr>
          <a:xfrm>
            <a:off x="1183025" y="1202788"/>
            <a:ext cx="2247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Image resizing: 352 x 352 pixels</a:t>
            </a:r>
            <a:endParaRPr b="0" i="0" sz="11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8" name="Google Shape;148;g320dcc0c0f3_13_5"/>
          <p:cNvSpPr/>
          <p:nvPr/>
        </p:nvSpPr>
        <p:spPr>
          <a:xfrm rot="10800000">
            <a:off x="8564662" y="827"/>
            <a:ext cx="585000" cy="572100"/>
          </a:xfrm>
          <a:prstGeom prst="rtTriangle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g320dcc0c0f3_13_5"/>
          <p:cNvSpPr txBox="1"/>
          <p:nvPr/>
        </p:nvSpPr>
        <p:spPr>
          <a:xfrm>
            <a:off x="247625" y="370725"/>
            <a:ext cx="822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2000" u="none" cap="none" strike="noStrike">
                <a:solidFill>
                  <a:srgbClr val="3A3A3A"/>
                </a:solidFill>
                <a:latin typeface="Oswald"/>
                <a:ea typeface="Oswald"/>
                <a:cs typeface="Oswald"/>
                <a:sym typeface="Oswald"/>
              </a:rPr>
              <a:t>POLYP SEGMENTATION  | DATA PREPROCESSING</a:t>
            </a:r>
            <a:endParaRPr b="1" i="0" sz="30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0" name="Google Shape;150;g320dcc0c0f3_13_5"/>
          <p:cNvSpPr/>
          <p:nvPr/>
        </p:nvSpPr>
        <p:spPr>
          <a:xfrm>
            <a:off x="611275" y="1634515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g320dcc0c0f3_13_5"/>
          <p:cNvSpPr txBox="1"/>
          <p:nvPr/>
        </p:nvSpPr>
        <p:spPr>
          <a:xfrm>
            <a:off x="1183025" y="1634525"/>
            <a:ext cx="4670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Normalization: range [0, 1] for better model convergence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2" name="Google Shape;152;g320dcc0c0f3_13_5"/>
          <p:cNvSpPr/>
          <p:nvPr/>
        </p:nvSpPr>
        <p:spPr>
          <a:xfrm>
            <a:off x="611275" y="2066250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g320dcc0c0f3_13_5"/>
          <p:cNvSpPr txBox="1"/>
          <p:nvPr/>
        </p:nvSpPr>
        <p:spPr>
          <a:xfrm>
            <a:off x="1183025" y="2066250"/>
            <a:ext cx="37074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Mask Encoding: Convert masks to binary or categorical format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4" name="Google Shape;154;g320dcc0c0f3_13_5"/>
          <p:cNvSpPr/>
          <p:nvPr/>
        </p:nvSpPr>
        <p:spPr>
          <a:xfrm>
            <a:off x="611275" y="2497953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g320dcc0c0f3_13_5"/>
          <p:cNvSpPr txBox="1"/>
          <p:nvPr/>
        </p:nvSpPr>
        <p:spPr>
          <a:xfrm>
            <a:off x="1183025" y="2497950"/>
            <a:ext cx="4767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Data Augmentation: flipping, rotation, zoom, and brightness adjustments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6" name="Google Shape;156;g320dcc0c0f3_13_5"/>
          <p:cNvSpPr/>
          <p:nvPr/>
        </p:nvSpPr>
        <p:spPr>
          <a:xfrm>
            <a:off x="611275" y="2929686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320dcc0c0f3_13_5"/>
          <p:cNvSpPr txBox="1"/>
          <p:nvPr/>
        </p:nvSpPr>
        <p:spPr>
          <a:xfrm>
            <a:off x="1183025" y="2929688"/>
            <a:ext cx="2320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Splitting Dataset: train: 80%, test: 20%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8" name="Google Shape;158;g320dcc0c0f3_13_5"/>
          <p:cNvSpPr/>
          <p:nvPr/>
        </p:nvSpPr>
        <p:spPr>
          <a:xfrm>
            <a:off x="611275" y="3361414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9" name="Google Shape;159;g320dcc0c0f3_13_5"/>
          <p:cNvSpPr txBox="1"/>
          <p:nvPr/>
        </p:nvSpPr>
        <p:spPr>
          <a:xfrm>
            <a:off x="1183025" y="3361425"/>
            <a:ext cx="4476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Data generator: Efficiently feed data to the model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20dcc0c0f3_7_12"/>
          <p:cNvSpPr/>
          <p:nvPr/>
        </p:nvSpPr>
        <p:spPr>
          <a:xfrm>
            <a:off x="0" y="326707"/>
            <a:ext cx="152400" cy="492300"/>
          </a:xfrm>
          <a:prstGeom prst="rect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g320dcc0c0f3_7_12"/>
          <p:cNvSpPr/>
          <p:nvPr/>
        </p:nvSpPr>
        <p:spPr>
          <a:xfrm>
            <a:off x="451900" y="1166563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g320dcc0c0f3_7_12"/>
          <p:cNvSpPr txBox="1"/>
          <p:nvPr/>
        </p:nvSpPr>
        <p:spPr>
          <a:xfrm>
            <a:off x="1023650" y="1166575"/>
            <a:ext cx="6840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Framework: Implemented in PyTorch, trained on an </a:t>
            </a:r>
            <a:r>
              <a:rPr lang="en-US" sz="1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NVIDIA GeForce RTX 4090 GPU with 24GB VRAM.</a:t>
            </a:r>
            <a:endParaRPr sz="11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7" name="Google Shape;167;g320dcc0c0f3_7_12"/>
          <p:cNvSpPr/>
          <p:nvPr/>
        </p:nvSpPr>
        <p:spPr>
          <a:xfrm rot="10800000">
            <a:off x="8564662" y="827"/>
            <a:ext cx="585000" cy="572100"/>
          </a:xfrm>
          <a:prstGeom prst="rtTriangle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320dcc0c0f3_7_12"/>
          <p:cNvSpPr txBox="1"/>
          <p:nvPr/>
        </p:nvSpPr>
        <p:spPr>
          <a:xfrm>
            <a:off x="247625" y="370725"/>
            <a:ext cx="822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2000" u="none" cap="none" strike="noStrike">
                <a:solidFill>
                  <a:srgbClr val="3A3A3A"/>
                </a:solidFill>
                <a:latin typeface="Oswald"/>
                <a:ea typeface="Oswald"/>
                <a:cs typeface="Oswald"/>
                <a:sym typeface="Oswald"/>
              </a:rPr>
              <a:t>POLYP SEGMENTATION  | IMPLEMENTATION SETUP</a:t>
            </a:r>
            <a:endParaRPr b="1" i="0" sz="30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9" name="Google Shape;169;g320dcc0c0f3_7_12"/>
          <p:cNvSpPr/>
          <p:nvPr/>
        </p:nvSpPr>
        <p:spPr>
          <a:xfrm>
            <a:off x="451900" y="1598290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g320dcc0c0f3_7_12"/>
          <p:cNvSpPr txBox="1"/>
          <p:nvPr/>
        </p:nvSpPr>
        <p:spPr>
          <a:xfrm>
            <a:off x="1023650" y="1598300"/>
            <a:ext cx="64917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Training Strategy: Used multi-scale input handling, AdamW optimizer and a BCE+IoU loss function.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1" name="Google Shape;171;g320dcc0c0f3_7_12"/>
          <p:cNvSpPr/>
          <p:nvPr/>
        </p:nvSpPr>
        <p:spPr>
          <a:xfrm>
            <a:off x="451900" y="2030025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320dcc0c0f3_7_12"/>
          <p:cNvSpPr txBox="1"/>
          <p:nvPr/>
        </p:nvSpPr>
        <p:spPr>
          <a:xfrm>
            <a:off x="1023650" y="2030025"/>
            <a:ext cx="6840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Setup: Images resized to 352×352 pixels, mini-batch size of 8, trained over </a:t>
            </a:r>
            <a:r>
              <a:rPr lang="en-US" sz="1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0 epochs (optimal at epoch </a:t>
            </a:r>
            <a:r>
              <a:rPr lang="en-US" sz="1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37</a:t>
            </a: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).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3" name="Google Shape;173;g320dcc0c0f3_7_12"/>
          <p:cNvSpPr/>
          <p:nvPr/>
        </p:nvSpPr>
        <p:spPr>
          <a:xfrm>
            <a:off x="451900" y="2461728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g320dcc0c0f3_7_12"/>
          <p:cNvSpPr txBox="1"/>
          <p:nvPr/>
        </p:nvSpPr>
        <p:spPr>
          <a:xfrm>
            <a:off x="1023650" y="2461725"/>
            <a:ext cx="7095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Early Stopping: Stopped training if no </a:t>
            </a:r>
            <a:r>
              <a:rPr lang="en-US" sz="1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accuracy</a:t>
            </a: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improvement after </a:t>
            </a:r>
            <a:r>
              <a:rPr lang="en-US" sz="1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37</a:t>
            </a: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 epochs (ended at epoch </a:t>
            </a:r>
            <a:r>
              <a:rPr lang="en-US" sz="1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50</a:t>
            </a: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).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5" name="Google Shape;175;g320dcc0c0f3_7_12"/>
          <p:cNvSpPr/>
          <p:nvPr/>
        </p:nvSpPr>
        <p:spPr>
          <a:xfrm>
            <a:off x="451900" y="2893461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320dcc0c0f3_7_12"/>
          <p:cNvSpPr txBox="1"/>
          <p:nvPr/>
        </p:nvSpPr>
        <p:spPr>
          <a:xfrm>
            <a:off x="1023650" y="2893475"/>
            <a:ext cx="68403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Data Augmentation: Applied random rotation and flipping during training.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7" name="Google Shape;177;g320dcc0c0f3_7_12"/>
          <p:cNvSpPr/>
          <p:nvPr/>
        </p:nvSpPr>
        <p:spPr>
          <a:xfrm>
            <a:off x="451900" y="3325189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320dcc0c0f3_7_12"/>
          <p:cNvSpPr txBox="1"/>
          <p:nvPr/>
        </p:nvSpPr>
        <p:spPr>
          <a:xfrm>
            <a:off x="1023650" y="3325200"/>
            <a:ext cx="6666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Testing: Resized inputs with no post-processing, ensuring efficiency and robust results.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9" name="Google Shape;179;g320dcc0c0f3_7_12"/>
          <p:cNvSpPr/>
          <p:nvPr/>
        </p:nvSpPr>
        <p:spPr>
          <a:xfrm>
            <a:off x="451900" y="3730628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endParaRPr b="1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g320dcc0c0f3_7_12"/>
          <p:cNvSpPr txBox="1"/>
          <p:nvPr/>
        </p:nvSpPr>
        <p:spPr>
          <a:xfrm>
            <a:off x="1023650" y="3730628"/>
            <a:ext cx="19239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Evaluation and Interpretability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1" name="Google Shape;181;g320dcc0c0f3_7_12"/>
          <p:cNvSpPr/>
          <p:nvPr/>
        </p:nvSpPr>
        <p:spPr>
          <a:xfrm>
            <a:off x="7102850" y="1116325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b="1" i="0" sz="1400" u="none" cap="none" strike="noStrike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2" name="Google Shape;182;g320dcc0c0f3_7_12"/>
          <p:cNvSpPr/>
          <p:nvPr/>
        </p:nvSpPr>
        <p:spPr>
          <a:xfrm>
            <a:off x="7102850" y="1548053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endParaRPr b="1" i="0" sz="1400" u="none" cap="none" strike="noStrike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3" name="Google Shape;183;g320dcc0c0f3_7_12"/>
          <p:cNvSpPr/>
          <p:nvPr/>
        </p:nvSpPr>
        <p:spPr>
          <a:xfrm>
            <a:off x="7102850" y="1979787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endParaRPr b="1" i="0" sz="1400" u="none" cap="none" strike="noStrike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4" name="Google Shape;184;g320dcc0c0f3_7_12"/>
          <p:cNvSpPr/>
          <p:nvPr/>
        </p:nvSpPr>
        <p:spPr>
          <a:xfrm>
            <a:off x="7102850" y="2411490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4</a:t>
            </a:r>
            <a:endParaRPr b="1" i="0" sz="1400" u="none" cap="none" strike="noStrike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5" name="Google Shape;185;g320dcc0c0f3_7_12"/>
          <p:cNvSpPr/>
          <p:nvPr/>
        </p:nvSpPr>
        <p:spPr>
          <a:xfrm>
            <a:off x="7102850" y="2843224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endParaRPr b="1" i="0" sz="1400" u="none" cap="none" strike="noStrike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6" name="Google Shape;186;g320dcc0c0f3_7_12"/>
          <p:cNvSpPr/>
          <p:nvPr/>
        </p:nvSpPr>
        <p:spPr>
          <a:xfrm>
            <a:off x="7102850" y="3274952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6</a:t>
            </a:r>
            <a:endParaRPr b="1" i="0" sz="1400" u="none" cap="none" strike="noStrike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7" name="Google Shape;187;g320dcc0c0f3_7_12"/>
          <p:cNvSpPr/>
          <p:nvPr/>
        </p:nvSpPr>
        <p:spPr>
          <a:xfrm>
            <a:off x="7102850" y="3680390"/>
            <a:ext cx="302700" cy="198300"/>
          </a:xfrm>
          <a:prstGeom prst="rect">
            <a:avLst/>
          </a:prstGeom>
          <a:solidFill>
            <a:srgbClr val="2074B9"/>
          </a:solidFill>
          <a:ln cap="flat" cmpd="sng" w="9525">
            <a:solidFill>
              <a:srgbClr val="2074B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7</a:t>
            </a:r>
            <a:endParaRPr b="1" i="0" sz="1400" u="none" cap="none" strike="noStrike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8" name="Google Shape;188;g320dcc0c0f3_7_12"/>
          <p:cNvSpPr txBox="1"/>
          <p:nvPr/>
        </p:nvSpPr>
        <p:spPr>
          <a:xfrm>
            <a:off x="7568700" y="1092338"/>
            <a:ext cx="8397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Epochs:</a:t>
            </a:r>
            <a:r>
              <a:rPr lang="en-US" sz="1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5</a:t>
            </a:r>
            <a:r>
              <a:rPr b="0" i="0" lang="en-US" sz="11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0</a:t>
            </a:r>
            <a:endParaRPr b="0" i="0" sz="11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9" name="Google Shape;189;g320dcc0c0f3_7_12"/>
          <p:cNvSpPr txBox="1"/>
          <p:nvPr/>
        </p:nvSpPr>
        <p:spPr>
          <a:xfrm>
            <a:off x="7645450" y="1524063"/>
            <a:ext cx="9522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Batch:</a:t>
            </a:r>
            <a:r>
              <a:rPr lang="en-US" sz="1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8</a:t>
            </a:r>
            <a:endParaRPr b="0" i="0" sz="10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0" name="Google Shape;190;g320dcc0c0f3_7_12"/>
          <p:cNvSpPr txBox="1"/>
          <p:nvPr/>
        </p:nvSpPr>
        <p:spPr>
          <a:xfrm>
            <a:off x="7645450" y="1979800"/>
            <a:ext cx="1194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Imgsz:352*352</a:t>
            </a:r>
            <a:endParaRPr b="0" i="0" sz="11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1" name="Google Shape;191;g320dcc0c0f3_7_12"/>
          <p:cNvSpPr txBox="1"/>
          <p:nvPr/>
        </p:nvSpPr>
        <p:spPr>
          <a:xfrm>
            <a:off x="7645450" y="2387488"/>
            <a:ext cx="876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Workers:8</a:t>
            </a:r>
            <a:endParaRPr b="0" i="0" sz="11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2" name="Google Shape;192;g320dcc0c0f3_7_12"/>
          <p:cNvSpPr txBox="1"/>
          <p:nvPr/>
        </p:nvSpPr>
        <p:spPr>
          <a:xfrm>
            <a:off x="7645450" y="2819213"/>
            <a:ext cx="11115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Optimizer:AdaW</a:t>
            </a:r>
            <a:endParaRPr b="0" i="0" sz="11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3" name="Google Shape;193;g320dcc0c0f3_7_12"/>
          <p:cNvSpPr txBox="1"/>
          <p:nvPr/>
        </p:nvSpPr>
        <p:spPr>
          <a:xfrm>
            <a:off x="7645450" y="3250913"/>
            <a:ext cx="1194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Dropout: 10</a:t>
            </a:r>
            <a:endParaRPr b="0" i="0" sz="11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94" name="Google Shape;194;g320dcc0c0f3_7_12"/>
          <p:cNvSpPr txBox="1"/>
          <p:nvPr/>
        </p:nvSpPr>
        <p:spPr>
          <a:xfrm>
            <a:off x="7711550" y="3682625"/>
            <a:ext cx="10668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Recall: 0.98</a:t>
            </a:r>
            <a:r>
              <a:rPr lang="en-US" sz="1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49</a:t>
            </a:r>
            <a:endParaRPr b="0" i="0" sz="110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95" name="Google Shape;195;g320dcc0c0f3_7_12"/>
          <p:cNvCxnSpPr/>
          <p:nvPr/>
        </p:nvCxnSpPr>
        <p:spPr>
          <a:xfrm>
            <a:off x="6616913" y="964775"/>
            <a:ext cx="28800" cy="38340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1ee1446e13_0_1"/>
          <p:cNvSpPr/>
          <p:nvPr/>
        </p:nvSpPr>
        <p:spPr>
          <a:xfrm>
            <a:off x="0" y="326707"/>
            <a:ext cx="152400" cy="492300"/>
          </a:xfrm>
          <a:prstGeom prst="rect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g31ee1446e13_0_1"/>
          <p:cNvSpPr txBox="1"/>
          <p:nvPr/>
        </p:nvSpPr>
        <p:spPr>
          <a:xfrm>
            <a:off x="342900" y="418800"/>
            <a:ext cx="731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2000" u="none" cap="none" strike="noStrike">
                <a:solidFill>
                  <a:srgbClr val="3A3A3A"/>
                </a:solidFill>
                <a:latin typeface="Oswald"/>
                <a:ea typeface="Oswald"/>
                <a:cs typeface="Oswald"/>
                <a:sym typeface="Oswald"/>
              </a:rPr>
              <a:t>POLYP SEGMENTATION | ARCHITECTURE</a:t>
            </a:r>
            <a:endParaRPr b="0" i="0" sz="1900" u="none" cap="none" strike="noStrike">
              <a:solidFill>
                <a:srgbClr val="3A3A3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2" name="Google Shape;202;g31ee1446e13_0_1"/>
          <p:cNvSpPr/>
          <p:nvPr/>
        </p:nvSpPr>
        <p:spPr>
          <a:xfrm rot="10800000">
            <a:off x="8564662" y="827"/>
            <a:ext cx="585000" cy="572100"/>
          </a:xfrm>
          <a:prstGeom prst="rtTriangle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3" name="Google Shape;203;g31ee1446e13_0_1" title="Architecture-fina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50" y="1903032"/>
            <a:ext cx="8839204" cy="17997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4b4023530e_0_5"/>
          <p:cNvSpPr/>
          <p:nvPr/>
        </p:nvSpPr>
        <p:spPr>
          <a:xfrm>
            <a:off x="0" y="326707"/>
            <a:ext cx="152400" cy="492300"/>
          </a:xfrm>
          <a:prstGeom prst="rect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34b4023530e_0_5"/>
          <p:cNvSpPr txBox="1"/>
          <p:nvPr/>
        </p:nvSpPr>
        <p:spPr>
          <a:xfrm>
            <a:off x="342900" y="418800"/>
            <a:ext cx="731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2000" u="none" cap="none" strike="noStrike">
                <a:solidFill>
                  <a:srgbClr val="3A3A3A"/>
                </a:solidFill>
                <a:latin typeface="Oswald"/>
                <a:ea typeface="Oswald"/>
                <a:cs typeface="Oswald"/>
                <a:sym typeface="Oswald"/>
              </a:rPr>
              <a:t>POLYP SEGMENTATION | RESULTS</a:t>
            </a:r>
            <a:endParaRPr b="0" i="0" sz="1900" u="none" cap="none" strike="noStrike">
              <a:solidFill>
                <a:srgbClr val="3A3A3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" name="Google Shape;210;g34b4023530e_0_5"/>
          <p:cNvSpPr/>
          <p:nvPr/>
        </p:nvSpPr>
        <p:spPr>
          <a:xfrm rot="10800000">
            <a:off x="8564662" y="827"/>
            <a:ext cx="585000" cy="572100"/>
          </a:xfrm>
          <a:prstGeom prst="rtTriangle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1" name="Google Shape;211;g34b4023530e_0_5" title="results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5971"/>
            <a:ext cx="9144003" cy="37772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19df7fcb64_0_270"/>
          <p:cNvSpPr/>
          <p:nvPr/>
        </p:nvSpPr>
        <p:spPr>
          <a:xfrm>
            <a:off x="0" y="326707"/>
            <a:ext cx="152400" cy="492300"/>
          </a:xfrm>
          <a:prstGeom prst="rect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g319df7fcb64_0_270"/>
          <p:cNvSpPr txBox="1"/>
          <p:nvPr/>
        </p:nvSpPr>
        <p:spPr>
          <a:xfrm>
            <a:off x="342900" y="418800"/>
            <a:ext cx="731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2000" u="none" cap="none" strike="noStrike">
                <a:solidFill>
                  <a:srgbClr val="3A3A3A"/>
                </a:solidFill>
                <a:latin typeface="Oswald"/>
                <a:ea typeface="Oswald"/>
                <a:cs typeface="Oswald"/>
                <a:sym typeface="Oswald"/>
              </a:rPr>
              <a:t>POLYP SEGMENTATION | RESULTS</a:t>
            </a:r>
            <a:endParaRPr b="0" i="0" sz="1900" u="none" cap="none" strike="noStrike">
              <a:solidFill>
                <a:srgbClr val="3A3A3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8" name="Google Shape;218;g319df7fcb64_0_270"/>
          <p:cNvSpPr/>
          <p:nvPr/>
        </p:nvSpPr>
        <p:spPr>
          <a:xfrm rot="10800000">
            <a:off x="8564662" y="827"/>
            <a:ext cx="585000" cy="572100"/>
          </a:xfrm>
          <a:prstGeom prst="rtTriangle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9" name="Google Shape;219;g319df7fcb64_0_27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3880" y="1228775"/>
            <a:ext cx="2987602" cy="2984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g319df7fcb64_0_270" title="results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143" y="2417415"/>
            <a:ext cx="2953185" cy="1208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g319df7fcb64_0_270" title="results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325" y="1879050"/>
            <a:ext cx="4919574" cy="184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19df7fcb64_0_304"/>
          <p:cNvSpPr/>
          <p:nvPr/>
        </p:nvSpPr>
        <p:spPr>
          <a:xfrm>
            <a:off x="0" y="326707"/>
            <a:ext cx="152400" cy="492300"/>
          </a:xfrm>
          <a:prstGeom prst="rect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g319df7fcb64_0_304"/>
          <p:cNvSpPr txBox="1"/>
          <p:nvPr/>
        </p:nvSpPr>
        <p:spPr>
          <a:xfrm>
            <a:off x="342900" y="418800"/>
            <a:ext cx="7314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rPr b="0" i="0" lang="en-US" sz="2000" u="none" cap="none" strike="noStrike">
                <a:solidFill>
                  <a:srgbClr val="3A3A3A"/>
                </a:solidFill>
                <a:latin typeface="Oswald"/>
                <a:ea typeface="Oswald"/>
                <a:cs typeface="Oswald"/>
                <a:sym typeface="Oswald"/>
              </a:rPr>
              <a:t>POLYP SEGMENTATION | PREDICTION OUTPUT</a:t>
            </a:r>
            <a:endParaRPr b="0" i="0" sz="1900" u="none" cap="none" strike="noStrike">
              <a:solidFill>
                <a:srgbClr val="3A3A3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b="1" i="0" sz="2600" u="none" cap="none" strike="noStrike">
              <a:solidFill>
                <a:srgbClr val="3A3A3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8" name="Google Shape;228;g319df7fcb64_0_304"/>
          <p:cNvSpPr/>
          <p:nvPr/>
        </p:nvSpPr>
        <p:spPr>
          <a:xfrm rot="10800000">
            <a:off x="8564662" y="827"/>
            <a:ext cx="585000" cy="572100"/>
          </a:xfrm>
          <a:prstGeom prst="rtTriangle">
            <a:avLst/>
          </a:prstGeom>
          <a:solidFill>
            <a:srgbClr val="2074B9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9" name="Google Shape;229;g319df7fcb64_0_30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34225" y="978625"/>
            <a:ext cx="4960042" cy="401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319df7fcb64_0_30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150" y="1014700"/>
            <a:ext cx="3860602" cy="3860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